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335" r:id="rId3"/>
    <p:sldId id="337" r:id="rId4"/>
    <p:sldId id="336" r:id="rId5"/>
    <p:sldId id="283" r:id="rId6"/>
    <p:sldId id="284" r:id="rId7"/>
    <p:sldId id="285" r:id="rId8"/>
    <p:sldId id="300" r:id="rId9"/>
    <p:sldId id="286" r:id="rId10"/>
    <p:sldId id="357" r:id="rId11"/>
    <p:sldId id="301" r:id="rId12"/>
    <p:sldId id="287" r:id="rId13"/>
    <p:sldId id="290" r:id="rId14"/>
    <p:sldId id="302" r:id="rId15"/>
    <p:sldId id="338" r:id="rId16"/>
    <p:sldId id="292" r:id="rId17"/>
    <p:sldId id="303" r:id="rId18"/>
    <p:sldId id="304" r:id="rId19"/>
    <p:sldId id="305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23" autoAdjust="0"/>
    <p:restoredTop sz="94172" autoAdjust="0"/>
  </p:normalViewPr>
  <p:slideViewPr>
    <p:cSldViewPr snapToGrid="0" snapToObjects="1">
      <p:cViewPr varScale="1">
        <p:scale>
          <a:sx n="71" d="100"/>
          <a:sy n="71" d="100"/>
        </p:scale>
        <p:origin x="6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F5F1E-9599-9F49-AFA6-AC0ECA45FEC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BD50F-406B-AC4F-A4B2-259D8DE7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1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5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9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3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37BE0-005D-FD4D-9246-905F720F99C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8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36486" y="381604"/>
            <a:ext cx="551904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Introduction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to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Computer Science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CS101.3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Lecture #09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7458" y="5057506"/>
            <a:ext cx="7277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Pramudya Thilakaratne  pramudya.h@nsbm.ac.lk</a:t>
            </a:r>
          </a:p>
          <a:p>
            <a:pPr algn="ctr"/>
            <a:r>
              <a:rPr lang="en-US" sz="2400" dirty="0"/>
              <a:t>Lecturer </a:t>
            </a:r>
          </a:p>
          <a:p>
            <a:pPr algn="ctr"/>
            <a:r>
              <a:rPr lang="en-US" sz="2400" dirty="0"/>
              <a:t>Faculty of Computing</a:t>
            </a:r>
          </a:p>
          <a:p>
            <a:pPr algn="ctr"/>
            <a:r>
              <a:rPr lang="en-US" sz="2400" dirty="0"/>
              <a:t>NSBM Green University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73"/>
    </mc:Choice>
    <mc:Fallback xmlns="">
      <p:transition spd="slow" advTm="963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indoor, sitting, clock&#10;&#10;Description automatically generated">
            <a:extLst>
              <a:ext uri="{FF2B5EF4-FFF2-40B4-BE49-F238E27FC236}">
                <a16:creationId xmlns:a16="http://schemas.microsoft.com/office/drawing/2014/main" id="{323A5679-09CC-477D-BEC2-ADA10EBA7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5" r="5764" b="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pic>
        <p:nvPicPr>
          <p:cNvPr id="6" name="Picture 5" descr="Text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835788"/>
            <a:ext cx="1747922" cy="7840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8033ED-699E-4DB1-8396-DB9F9C73B76A}"/>
              </a:ext>
            </a:extLst>
          </p:cNvPr>
          <p:cNvSpPr txBox="1"/>
          <p:nvPr/>
        </p:nvSpPr>
        <p:spPr>
          <a:xfrm>
            <a:off x="6293224" y="2622176"/>
            <a:ext cx="298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Resume @ 10.50am</a:t>
            </a:r>
          </a:p>
        </p:txBody>
      </p:sp>
    </p:spTree>
    <p:extLst>
      <p:ext uri="{BB962C8B-B14F-4D97-AF65-F5344CB8AC3E}">
        <p14:creationId xmlns:p14="http://schemas.microsoft.com/office/powerpoint/2010/main" val="8557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Hard Disk Drive (HDD)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Hard disks are the most famously used secondary storage devices.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They are round, flat pieces of metal covered with magnetic oxide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They are available in many sizes ranging from 1 to 14 inch diameter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close up of electronics&#10;&#10;Description automatically generated">
            <a:extLst>
              <a:ext uri="{FF2B5EF4-FFF2-40B4-BE49-F238E27FC236}">
                <a16:creationId xmlns:a16="http://schemas.microsoft.com/office/drawing/2014/main" id="{3E8AEB18-CEA4-4199-8CBB-C3626295C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361" y="3873546"/>
            <a:ext cx="4129278" cy="275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42"/>
    </mc:Choice>
    <mc:Fallback xmlns="">
      <p:transition spd="slow" advTm="10114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301252"/>
            <a:ext cx="84342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Parts of a Hard disk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ABDAF-B399-4D69-90DD-0F6FC384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283" y="1193804"/>
            <a:ext cx="5755434" cy="52801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947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51"/>
    </mc:Choice>
    <mc:Fallback xmlns="">
      <p:transition spd="slow" advTm="1512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271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Data storing inside HDD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Before using the hard disk, it is formatted to create tracks and sectors</a:t>
            </a:r>
          </a:p>
          <a:p>
            <a:pPr>
              <a:lnSpc>
                <a:spcPct val="150000"/>
              </a:lnSpc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4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B4AE9C2-1322-4F57-9391-A21D4330D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374" y="1828154"/>
            <a:ext cx="5285231" cy="47071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6501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74"/>
    </mc:Choice>
    <mc:Fallback xmlns="">
      <p:transition spd="slow" advTm="19057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Data storing inside HDD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To increase the capacity same hard disk have more then one platter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Following diagram, it contains 3 platters that means 6 surfaces.</a:t>
            </a:r>
          </a:p>
          <a:p>
            <a:pPr>
              <a:lnSpc>
                <a:spcPct val="150000"/>
              </a:lnSpc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4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A33CB1-B29A-4CA1-AA28-E880A078F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57" y="2776649"/>
            <a:ext cx="5096734" cy="31328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886F53-7976-42F2-9425-FD4CCA72C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448" y="2551531"/>
            <a:ext cx="4206239" cy="35830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759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74"/>
    </mc:Choice>
    <mc:Fallback xmlns="">
      <p:transition spd="slow" advTm="19057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0851" y="0"/>
            <a:ext cx="8434206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How HDD Works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4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How do hard drives work_ - Kanawat Senanan.mp4" descr="How do hard drives work_ - Kanawat Senanan.mp4">
            <a:hlinkClick r:id="" action="ppaction://media"/>
            <a:extLst>
              <a:ext uri="{FF2B5EF4-FFF2-40B4-BE49-F238E27FC236}">
                <a16:creationId xmlns:a16="http://schemas.microsoft.com/office/drawing/2014/main" id="{51ABD930-99F3-2A48-87E5-EC26523F16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417" y="385010"/>
            <a:ext cx="10823074" cy="60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9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74"/>
    </mc:Choice>
    <mc:Fallback xmlns="">
      <p:transition spd="slow" advTm="190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HDD Calculations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Q.      A magnetic disk have 5 platters, 4000 tracks on each surface and        20 sectors per track. The capacity of a sector is 2KB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track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Capacity of the track = No. of Sectors per track x size of the sector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	  = 20 x 2 KB = 40KB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32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HDD Calculations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Q.      A magnetic disk have 5 platters, 4000 tracks on each surface and 20 sectors per track. The capacity of a sector is 2KB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surface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Capacity of a surface = capacity of a track x No. of tracks in surface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	  = 20 x 2 x 4000 KB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3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HDD Calculations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Q.      A magnetic disk have 5 platters, 4000 tracks on each surface and 20 sectors per track. The capacity of a sector is 2KB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total HDD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      Capacity of HDD = capacity of a surface x No. of Surfaces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	  = 20 x 2 x 4000 x 10 KB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6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HDD Calculations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Q.      A magnetic disk have 5 platters, 4000 tracks on each surface and 20 sectors per track. The capacity of a sector is 2KB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Cylinder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      Capacity of a cylinder  = Capacity of a track  x No. of Surfaces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	  = 20 x 2 x 10 KB</a:t>
            </a: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picture containing room&#10;&#10;Description automatically generated">
            <a:extLst>
              <a:ext uri="{FF2B5EF4-FFF2-40B4-BE49-F238E27FC236}">
                <a16:creationId xmlns:a16="http://schemas.microsoft.com/office/drawing/2014/main" id="{7F2758BF-1930-48A8-8315-F4A35BEA5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2839439" y="4060858"/>
            <a:ext cx="6513102" cy="24133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123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7A99DC-23CC-4CEA-9A17-A46F639AF26C}"/>
              </a:ext>
            </a:extLst>
          </p:cNvPr>
          <p:cNvSpPr txBox="1"/>
          <p:nvPr/>
        </p:nvSpPr>
        <p:spPr>
          <a:xfrm>
            <a:off x="1878897" y="630181"/>
            <a:ext cx="843420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Welcome to Lecture 09!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Take your notebooks and prepare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You can ask questions via either chat message or over the mic.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sz="2000" b="1" dirty="0">
                <a:latin typeface="Comic Sans MS" panose="030F0702030302020204" pitchFamily="66" charset="0"/>
                <a:ea typeface="Helvetica" charset="0"/>
                <a:cs typeface="Helvetica" charset="0"/>
              </a:rPr>
              <a:t>When you are not using the mic please mute it.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23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TASK 01 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Q.      A magnetic disk have 10 platters, 2000 tracks on each surface and        30 sectors per track. The capacity of a sector is 4KB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track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surface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the total HDD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cylinder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6453" y="3886224"/>
            <a:ext cx="5880162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From Last Week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457200" marR="0" lvl="0" indent="-4572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Calibri Light"/>
              </a:rPr>
              <a:t>Twos Complement Representation</a:t>
            </a:r>
          </a:p>
          <a:p>
            <a:pPr marL="457200" marR="0" lvl="0" indent="-4572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2571750" marR="0" lvl="5" indent="-28575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CAB28F0-C556-4C40-98E8-646910795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3" y="5835788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Computer Storage Structure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 storage contains many computer components that are used to store data. It is traditionally divided into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primary storage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and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secondary storage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2000" b="1" dirty="0">
              <a:latin typeface="Comic Sans MS" panose="030F0702030302020204" pitchFamily="66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Primary Storage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Primary storage is also known as the main memory and is the memory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directly accessible by the CPU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Examples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ROM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RAM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Cache Memory</a:t>
            </a: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8"/>
    </mc:Choice>
    <mc:Fallback xmlns="">
      <p:transition spd="slow" advTm="12498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ROM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ROM stands for Read Only Memory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This memory cannot be changed, it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can only be read when required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Since ROM is unchangeable memory, it is used by data and programs that are frequently required and which is not change often, something like system boot program.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548DC33A-E7DB-4A55-A8D1-10D66CE6B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630" y="4264610"/>
            <a:ext cx="2589101" cy="22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4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25"/>
    </mc:Choice>
    <mc:Fallback xmlns="">
      <p:transition spd="slow" advTm="4422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RAM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RAM stands for Random Access Memory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It is a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volatile memory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, meaning of that is the data in RAM is lost when the power is switched off.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RAM is the major form of primary memory as it is quite fast and also quite expensive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B79C4CA3-E60C-4640-9912-E4C957A7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86" y="4343077"/>
            <a:ext cx="4793808" cy="2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00"/>
    </mc:Choice>
    <mc:Fallback xmlns="">
      <p:transition spd="slow" advTm="493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Cache Memory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Cache is used to store data and instructions that are frequently required by the CPU so it doesn’t have to search them in the main memory.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This is a small memory that is also very fast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FB76E62-ED03-4E8C-BFE4-6CB7486F9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897" y="3831057"/>
            <a:ext cx="7887801" cy="2191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4523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00"/>
    </mc:Choice>
    <mc:Fallback xmlns="">
      <p:transition spd="slow" advTm="493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Secondary Storage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Secondary or external storage is not directly accessible by the CPU.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data from secondary storage needs to be brought into the primary storage before the CPU can use it.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Secondary storage contains a large amount of data permanently.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different types of secondary storage devices are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Hard Disk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Floppy Disk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Memory Cards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Flash Drives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CD-ROM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42"/>
    </mc:Choice>
    <mc:Fallback xmlns="">
      <p:transition spd="slow" advTm="10114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16589</TotalTime>
  <Words>715</Words>
  <Application>Microsoft Office PowerPoint</Application>
  <PresentationFormat>Widescreen</PresentationFormat>
  <Paragraphs>225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Comic Sans MS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Pramudya Hashan</dc:creator>
  <cp:lastModifiedBy>Manoja Weerasekara</cp:lastModifiedBy>
  <cp:revision>128</cp:revision>
  <dcterms:created xsi:type="dcterms:W3CDTF">2020-01-05T10:46:38Z</dcterms:created>
  <dcterms:modified xsi:type="dcterms:W3CDTF">2021-11-26T05:26:56Z</dcterms:modified>
</cp:coreProperties>
</file>